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iXZ4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0"/>
  </p:notesMasterIdLst>
  <p:sldIdLst>
    <p:sldId id="259" r:id="rId5"/>
    <p:sldId id="281" r:id="rId6"/>
    <p:sldId id="295" r:id="rId7"/>
    <p:sldId id="312" r:id="rId8"/>
    <p:sldId id="294" r:id="rId9"/>
    <p:sldId id="311" r:id="rId10"/>
    <p:sldId id="296" r:id="rId11"/>
    <p:sldId id="308" r:id="rId12"/>
    <p:sldId id="305" r:id="rId13"/>
    <p:sldId id="310" r:id="rId14"/>
    <p:sldId id="306" r:id="rId15"/>
    <p:sldId id="313" r:id="rId16"/>
    <p:sldId id="307" r:id="rId17"/>
    <p:sldId id="300" r:id="rId18"/>
    <p:sldId id="30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9C9FFF-1DF6-4C69-A582-3434E5F7CF67}" v="42" dt="2023-12-01T05:41:50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03B5A-21DF-4BBB-8059-B6B192FC641E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EF503-E31C-4FCE-86D9-0C61A5CBE2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2CC964-A50B-4C29-B4E4-2C30BB34CC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/>
          <a:lstStyle>
            <a:lvl1pPr>
              <a:buNone/>
              <a:defRPr/>
            </a:lvl1pPr>
          </a:lstStyle>
          <a:p>
            <a:pPr algn="r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anchor="b">
            <a:normAutofit/>
          </a:bodyPr>
          <a:lstStyle>
            <a:lvl1pPr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straliansolarquotes.com.au/electric-cars/cost-of-electric-cars-in-australi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lipset.com/hiriko-el-prototipo-de-coche-electrico-plegabl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mister-nick/art/Go-Green-Banner-Design-318234525" TargetMode="External"/><Relationship Id="rId2" Type="http://schemas.openxmlformats.org/officeDocument/2006/relationships/image" Target="../media/image21.viXZ4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khdecoded.com/top-6-technology-trends-for-2021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691" r="14193" b="1"/>
          <a:stretch/>
        </p:blipFill>
        <p:spPr>
          <a:xfrm>
            <a:off x="5394820" y="1"/>
            <a:ext cx="6797179" cy="685800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2057401"/>
            <a:ext cx="3761862" cy="3400424"/>
          </a:xfrm>
        </p:spPr>
        <p:txBody>
          <a:bodyPr anchor="t">
            <a:normAutofit/>
          </a:bodyPr>
          <a:lstStyle/>
          <a:p>
            <a:r>
              <a:rPr lang="en-US" sz="3400" b="0" i="0" dirty="0">
                <a:effectLst/>
                <a:latin typeface="Amasis MT Pro Medium" panose="020F0502020204030204" pitchFamily="18" charset="0"/>
              </a:rPr>
              <a:t>Analysis of Electric Vehicle Trends Over the Last Decade</a:t>
            </a:r>
            <a:endParaRPr lang="en-US" sz="3400" dirty="0">
              <a:latin typeface="Amasis MT Pro Medium" panose="020F0502020204030204" pitchFamily="18" charset="0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1F8E065-6D16-3D1F-AEC4-220A616C9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By- Kavana Anil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EA3EC1C-6145-A2E8-969A-2775C249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1030" name="Picture 6" descr="San Jose State Spartans Alternate Logo - NCAA Division I ...">
            <a:extLst>
              <a:ext uri="{FF2B5EF4-FFF2-40B4-BE49-F238E27FC236}">
                <a16:creationId xmlns:a16="http://schemas.microsoft.com/office/drawing/2014/main" id="{B7344DB6-0A86-D41E-99B3-847D72FD3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31"/>
            <a:ext cx="18573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4EA378-49C7-4674-A713-6300B7186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</p:spPr>
        <p:txBody>
          <a:bodyPr/>
          <a:lstStyle/>
          <a:p>
            <a:r>
              <a:rPr lang="en-US" dirty="0"/>
              <a:t>Range and Price of EV’s</a:t>
            </a:r>
          </a:p>
        </p:txBody>
      </p:sp>
      <p:pic>
        <p:nvPicPr>
          <p:cNvPr id="8" name="Content Placeholder 7" descr="A group of purple circles with white text&#10;&#10;Description automatically generated">
            <a:extLst>
              <a:ext uri="{FF2B5EF4-FFF2-40B4-BE49-F238E27FC236}">
                <a16:creationId xmlns:a16="http://schemas.microsoft.com/office/drawing/2014/main" id="{A5880BFD-34EC-6638-2907-CE507340E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433" y="1720850"/>
            <a:ext cx="4650284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B96B1-6952-45DA-7AC0-04BC70887280}"/>
              </a:ext>
            </a:extLst>
          </p:cNvPr>
          <p:cNvSpPr txBox="1"/>
          <p:nvPr/>
        </p:nvSpPr>
        <p:spPr>
          <a:xfrm>
            <a:off x="7453914" y="2846217"/>
            <a:ext cx="3495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Bahnschrift Condensed" panose="020B0502040204020203" pitchFamily="34" charset="0"/>
              <a:cs typeface="Aldhabi" panose="020F0502020204030204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  <a:cs typeface="Aldhabi" panose="020F0502020204030204" pitchFamily="2" charset="-78"/>
              </a:rPr>
              <a:t>Bigger circle represents higher range</a:t>
            </a:r>
          </a:p>
          <a:p>
            <a:endParaRPr lang="en-US" dirty="0">
              <a:latin typeface="Bahnschrift Condensed" panose="020B0502040204020203" pitchFamily="34" charset="0"/>
              <a:cs typeface="Aldhabi" panose="020F0502020204030204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  <a:cs typeface="Aldhabi" panose="020F0502020204030204" pitchFamily="2" charset="-78"/>
              </a:rPr>
              <a:t>Dark color represents high MSRP</a:t>
            </a:r>
          </a:p>
          <a:p>
            <a:endParaRPr lang="en-US" dirty="0">
              <a:latin typeface="Bahnschrift Condensed" panose="020B0502040204020203" pitchFamily="34" charset="0"/>
              <a:cs typeface="Aldhabi" panose="020F0502020204030204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  <a:cs typeface="Aldhabi" panose="020F0502020204030204" pitchFamily="2" charset="-78"/>
              </a:rPr>
              <a:t>Ideal combination is big circle but lighter shade of purple. </a:t>
            </a:r>
          </a:p>
        </p:txBody>
      </p:sp>
    </p:spTree>
    <p:extLst>
      <p:ext uri="{BB962C8B-B14F-4D97-AF65-F5344CB8AC3E}">
        <p14:creationId xmlns:p14="http://schemas.microsoft.com/office/powerpoint/2010/main" val="428044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CD2A-2EC1-4055-AE20-4A35A179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Credit Eligibility Of EV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164C-CD4F-433C-8B7E-A0156DB2F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ctr">
            <a:normAutofit/>
          </a:bodyPr>
          <a:lstStyle/>
          <a:p>
            <a:r>
              <a:rPr lang="en-US" dirty="0"/>
              <a:t>Eligibility by maker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32E79C9-3B11-2D53-0D87-A9FCB6F6A2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6476" r="2" b="4946"/>
          <a:stretch/>
        </p:blipFill>
        <p:spPr>
          <a:xfrm>
            <a:off x="839788" y="2558237"/>
            <a:ext cx="5157787" cy="3684588"/>
          </a:xfr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2ABE5-0226-49ED-8CCF-C68A5DC8C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ctr">
            <a:normAutofit/>
          </a:bodyPr>
          <a:lstStyle/>
          <a:p>
            <a:r>
              <a:rPr lang="en-US" dirty="0"/>
              <a:t>Count of Eligible Cars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40EAF-44F1-42F9-56AA-093ED52B6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8" b="28187"/>
          <a:stretch/>
        </p:blipFill>
        <p:spPr>
          <a:xfrm>
            <a:off x="6233585" y="2601874"/>
            <a:ext cx="4596340" cy="3267414"/>
          </a:xfrm>
          <a:prstGeom prst="rect">
            <a:avLst/>
          </a:prstGeom>
          <a:noFill/>
        </p:spPr>
      </p:pic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8F2D3F8C-A755-4A2C-4BD5-44CCB303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2F35FD5C-1BF7-7348-5B02-8D941BDDE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5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5803-7F70-C79A-424B-7814689B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4804"/>
            <a:ext cx="6635210" cy="754602"/>
          </a:xfrm>
        </p:spPr>
        <p:txBody>
          <a:bodyPr/>
          <a:lstStyle/>
          <a:p>
            <a:r>
              <a:rPr lang="en-US" dirty="0" err="1"/>
              <a:t>MAp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3AE2E5-D413-E3FD-B1DB-071954D4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266825"/>
            <a:ext cx="7199407" cy="4701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54F46B-643D-BA2F-6CFF-E28516EC9843}"/>
              </a:ext>
            </a:extLst>
          </p:cNvPr>
          <p:cNvSpPr txBox="1"/>
          <p:nvPr/>
        </p:nvSpPr>
        <p:spPr>
          <a:xfrm>
            <a:off x="8315325" y="2838450"/>
            <a:ext cx="2532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 brown color represents high count of EV in that state.</a:t>
            </a:r>
          </a:p>
        </p:txBody>
      </p:sp>
    </p:spTree>
    <p:extLst>
      <p:ext uri="{BB962C8B-B14F-4D97-AF65-F5344CB8AC3E}">
        <p14:creationId xmlns:p14="http://schemas.microsoft.com/office/powerpoint/2010/main" val="204938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E736-254A-4657-A88B-DE71C47DA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i="0" dirty="0">
                <a:latin typeface="Abadi Extra Light" panose="020F0502020204030204" pitchFamily="34" charset="0"/>
              </a:rPr>
              <a:t>Storyboard</a:t>
            </a:r>
          </a:p>
        </p:txBody>
      </p:sp>
      <p:pic>
        <p:nvPicPr>
          <p:cNvPr id="23" name="Picture 22" descr="A close-up of a graph&#10;&#10;Description automatically generated">
            <a:extLst>
              <a:ext uri="{FF2B5EF4-FFF2-40B4-BE49-F238E27FC236}">
                <a16:creationId xmlns:a16="http://schemas.microsoft.com/office/drawing/2014/main" id="{5D3732D1-D426-AB51-18F0-BC1E0470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80" y="1385513"/>
            <a:ext cx="8411796" cy="46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7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Placeholder 77" descr="View of city buildings over the water from a track">
            <a:extLst>
              <a:ext uri="{FF2B5EF4-FFF2-40B4-BE49-F238E27FC236}">
                <a16:creationId xmlns:a16="http://schemas.microsoft.com/office/drawing/2014/main" id="{D76BFBCE-A55E-4F19-9A0A-78307FDBE9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2463" y="3383280"/>
            <a:ext cx="3586490" cy="34747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DE2E09-3A82-4E32-88E3-59E694EF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27764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E272-AF60-4462-95A9-115739F7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/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Policy Makers must continue to support the EV adoption through incentives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Consumers are embracing and must continue choosing or plug-in hybrids for a sustainable future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Manufacturers must invest more on innovation in technology where the car prices can further be reduced . They also must work in improving the charging infrastructure all over the country to increase their sales.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2" name="Picture Placeholder 71">
            <a:extLst>
              <a:ext uri="{FF2B5EF4-FFF2-40B4-BE49-F238E27FC236}">
                <a16:creationId xmlns:a16="http://schemas.microsoft.com/office/drawing/2014/main" id="{781FD203-6B96-4232-92C2-850AD4DA0F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602463" y="0"/>
            <a:ext cx="3586490" cy="4842148"/>
          </a:xfrm>
        </p:spPr>
      </p:pic>
    </p:spTree>
    <p:extLst>
      <p:ext uri="{BB962C8B-B14F-4D97-AF65-F5344CB8AC3E}">
        <p14:creationId xmlns:p14="http://schemas.microsoft.com/office/powerpoint/2010/main" val="349526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0" y="1919287"/>
            <a:ext cx="5388491" cy="301942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7444"/>
            <a:ext cx="5388491" cy="6846394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C8FE6-8B0E-0DBE-8C28-66BDA88DCEFE}"/>
              </a:ext>
            </a:extLst>
          </p:cNvPr>
          <p:cNvSpPr txBox="1"/>
          <p:nvPr/>
        </p:nvSpPr>
        <p:spPr>
          <a:xfrm>
            <a:off x="0" y="6838950"/>
            <a:ext cx="49664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deviantart.com/mister-nick/art/Go-Green-Banner-Design-31823452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E37-3C95-4E35-8624-CC190CC1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anchor="ctr">
            <a:normAutofit/>
          </a:bodyPr>
          <a:lstStyle/>
          <a:p>
            <a:r>
              <a:rPr lang="en-US" dirty="0"/>
              <a:t>Agenda	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C61771D-5836-4E5C-A19A-3F15641B8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245" r="38950" b="-1"/>
          <a:stretch/>
        </p:blipFill>
        <p:spPr>
          <a:xfrm>
            <a:off x="20" y="-7444"/>
            <a:ext cx="4966427" cy="6846394"/>
          </a:xfrm>
          <a:noFill/>
        </p:spPr>
      </p:pic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98A8A15-91B5-4554-95A4-612A5FC0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6715-277D-4042-B401-03CD007D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744" y="2466974"/>
            <a:ext cx="6238687" cy="2647949"/>
          </a:xfrm>
        </p:spPr>
        <p:txBody>
          <a:bodyPr>
            <a:normAutofit/>
          </a:bodyPr>
          <a:lstStyle/>
          <a:p>
            <a:r>
              <a:rPr lang="en-US" dirty="0"/>
              <a:t>-Examine the overall growth in the EV sales</a:t>
            </a:r>
          </a:p>
          <a:p>
            <a:r>
              <a:rPr lang="en-US" dirty="0"/>
              <a:t>-Factors influencing the grow of EV and Plug-In Hybrid</a:t>
            </a:r>
          </a:p>
          <a:p>
            <a:r>
              <a:rPr lang="en-US" dirty="0"/>
              <a:t>- Identify the makers of best selling EV’s and features of them</a:t>
            </a:r>
          </a:p>
          <a:p>
            <a:r>
              <a:rPr lang="en-US" dirty="0"/>
              <a:t>- Identify the most sold EV’s and </a:t>
            </a:r>
            <a:r>
              <a:rPr lang="en-US"/>
              <a:t>the features </a:t>
            </a:r>
            <a:r>
              <a:rPr lang="en-US" dirty="0"/>
              <a:t>of them</a:t>
            </a:r>
          </a:p>
        </p:txBody>
      </p:sp>
    </p:spTree>
    <p:extLst>
      <p:ext uri="{BB962C8B-B14F-4D97-AF65-F5344CB8AC3E}">
        <p14:creationId xmlns:p14="http://schemas.microsoft.com/office/powerpoint/2010/main" val="297629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/>
          <a:p>
            <a:r>
              <a:rPr lang="en-US" sz="34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30D8-AD6A-4638-9059-326759848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149" y="976544"/>
            <a:ext cx="3794512" cy="5305354"/>
          </a:xfrm>
        </p:spPr>
        <p:txBody>
          <a:bodyPr anchor="ctr">
            <a:normAutofit/>
          </a:bodyPr>
          <a:lstStyle/>
          <a:p>
            <a:pPr algn="ctr"/>
            <a:r>
              <a:rPr lang="en-US" b="0" i="1" dirty="0">
                <a:solidFill>
                  <a:srgbClr val="0F0F0F"/>
                </a:solidFill>
                <a:effectLst/>
                <a:latin typeface="Söhne"/>
              </a:rPr>
              <a:t>Over the last decade, the automobile industry has witnessed a huge </a:t>
            </a:r>
            <a:r>
              <a:rPr lang="en-US" i="1" dirty="0">
                <a:solidFill>
                  <a:srgbClr val="0F0F0F"/>
                </a:solidFill>
                <a:latin typeface="Söhne"/>
              </a:rPr>
              <a:t>i</a:t>
            </a:r>
            <a:r>
              <a:rPr lang="en-US" b="0" i="1" dirty="0">
                <a:solidFill>
                  <a:srgbClr val="0F0F0F"/>
                </a:solidFill>
                <a:effectLst/>
                <a:latin typeface="Söhne"/>
              </a:rPr>
              <a:t>ncrease in electric vehicle population. As we proceed further, we will analyze a few factors that have influenced this surge. We also analyze the features of the maximum cars sold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8F748D4-DB82-42E3-894A-0552C0FD2A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461" r="26084" b="2"/>
          <a:stretch/>
        </p:blipFill>
        <p:spPr>
          <a:xfrm>
            <a:off x="9531096" y="10"/>
            <a:ext cx="2660904" cy="3428990"/>
          </a:xfrm>
          <a:noFill/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718B2F1-208E-4A1D-9716-513B0D7093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34004" r="30819" b="1"/>
          <a:stretch/>
        </p:blipFill>
        <p:spPr>
          <a:xfrm>
            <a:off x="9531096" y="3383280"/>
            <a:ext cx="2660904" cy="3474720"/>
          </a:xfrm>
          <a:noFill/>
        </p:spPr>
      </p:pic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89AF1F-4485-03C7-C03B-C81863E3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6" y="1825625"/>
            <a:ext cx="9020174" cy="4351338"/>
          </a:xfrm>
          <a:prstGeom prst="rect">
            <a:avLst/>
          </a:prstGeom>
          <a:noFill/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9FE81F77-8832-A772-B123-249AFD7E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5" y="533401"/>
            <a:ext cx="5610226" cy="666749"/>
          </a:xfrm>
        </p:spPr>
        <p:txBody>
          <a:bodyPr>
            <a:normAutofit fontScale="90000"/>
          </a:bodyPr>
          <a:lstStyle/>
          <a:p>
            <a:r>
              <a:rPr lang="en-US" dirty="0"/>
              <a:t>Steps Followed</a:t>
            </a:r>
          </a:p>
        </p:txBody>
      </p:sp>
    </p:spTree>
    <p:extLst>
      <p:ext uri="{BB962C8B-B14F-4D97-AF65-F5344CB8AC3E}">
        <p14:creationId xmlns:p14="http://schemas.microsoft.com/office/powerpoint/2010/main" val="3388682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8101-4ED5-4D91-9EFA-B0E7C1EA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anchor="ctr">
            <a:normAutofit/>
          </a:bodyPr>
          <a:lstStyle/>
          <a:p>
            <a:r>
              <a:rPr lang="en-US" dirty="0"/>
              <a:t>The EV Trend</a:t>
            </a:r>
          </a:p>
        </p:txBody>
      </p:sp>
      <p:pic>
        <p:nvPicPr>
          <p:cNvPr id="40" name="Video 39" descr="Electronic System">
            <a:extLst>
              <a:ext uri="{FF2B5EF4-FFF2-40B4-BE49-F238E27FC236}">
                <a16:creationId xmlns:a16="http://schemas.microsoft.com/office/drawing/2014/main" id="{543AA819-E10B-68AE-3D77-A742E27DA5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114" r="31966" b="1"/>
          <a:stretch/>
        </p:blipFill>
        <p:spPr>
          <a:xfrm>
            <a:off x="0" y="11606"/>
            <a:ext cx="496642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noFill/>
        </p:spPr>
      </p:pic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FBDAE812-D0F0-9442-EE57-9D938C171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18067" y="2068033"/>
            <a:ext cx="6667484" cy="4219184"/>
          </a:xfrm>
        </p:spPr>
      </p:pic>
    </p:spTree>
    <p:extLst>
      <p:ext uri="{BB962C8B-B14F-4D97-AF65-F5344CB8AC3E}">
        <p14:creationId xmlns:p14="http://schemas.microsoft.com/office/powerpoint/2010/main" val="38715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8101-4ED5-4D91-9EFA-B0E7C1EA6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5240" y="293191"/>
            <a:ext cx="6153912" cy="7599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Fuel Prices over the last decade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2C517CC-DCFE-4E86-A4E5-F5BFD7BF69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6663" r="26663"/>
          <a:stretch/>
        </p:blipFill>
        <p:spPr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507451-CA41-8695-59C9-D9CA3D24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66" y="1514476"/>
            <a:ext cx="7675398" cy="48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7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92A4-0D40-4A0F-BB3B-3E1AE6C3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446" y="222682"/>
            <a:ext cx="9906000" cy="1382156"/>
          </a:xfrm>
        </p:spPr>
        <p:txBody>
          <a:bodyPr/>
          <a:lstStyle/>
          <a:p>
            <a:r>
              <a:rPr lang="en-US" i="0" dirty="0"/>
              <a:t>State Incentives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26ED4EE-1F35-FE5A-107C-1EF07FE81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340330"/>
              </p:ext>
            </p:extLst>
          </p:nvPr>
        </p:nvGraphicFramePr>
        <p:xfrm>
          <a:off x="1020940" y="1278381"/>
          <a:ext cx="2911876" cy="46740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1348">
                  <a:extLst>
                    <a:ext uri="{9D8B030D-6E8A-4147-A177-3AD203B41FA5}">
                      <a16:colId xmlns:a16="http://schemas.microsoft.com/office/drawing/2014/main" val="18052117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408852176"/>
                    </a:ext>
                  </a:extLst>
                </a:gridCol>
              </a:tblGrid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Full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Incentive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7772295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Georgia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9778830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Hawaii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3757030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Montana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2430268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Nebraska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9468615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Ohio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5638793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Iowa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19491051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Wisconsin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57220290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Arizona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56004348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Florida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4658319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Kansas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60318527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Missouri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008809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Illinois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064846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281DC9-46E1-72AA-A270-B4D447E80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261833"/>
              </p:ext>
            </p:extLst>
          </p:nvPr>
        </p:nvGraphicFramePr>
        <p:xfrm>
          <a:off x="4625256" y="1288738"/>
          <a:ext cx="2886732" cy="46740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6204">
                  <a:extLst>
                    <a:ext uri="{9D8B030D-6E8A-4147-A177-3AD203B41FA5}">
                      <a16:colId xmlns:a16="http://schemas.microsoft.com/office/drawing/2014/main" val="18052117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408852176"/>
                    </a:ext>
                  </a:extLst>
                </a:gridCol>
              </a:tblGrid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Full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Incentive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7772295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Mexico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9778830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Tennessee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3757030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Mississippi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2430268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Indiana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9468615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Louisiana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5638793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Nevada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19491051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Jersey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57220290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Pennsylvania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56004348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North Dakota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1,850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4658319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York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60318527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North Carolina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008809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Colorado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0212699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98C3A7-91E2-C31C-5723-D94DED1CA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63927"/>
              </p:ext>
            </p:extLst>
          </p:nvPr>
        </p:nvGraphicFramePr>
        <p:xfrm>
          <a:off x="8183361" y="1299095"/>
          <a:ext cx="2911876" cy="46740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1348">
                  <a:extLst>
                    <a:ext uri="{9D8B030D-6E8A-4147-A177-3AD203B41FA5}">
                      <a16:colId xmlns:a16="http://schemas.microsoft.com/office/drawing/2014/main" val="18052117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408852176"/>
                    </a:ext>
                  </a:extLst>
                </a:gridCol>
              </a:tblGrid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Full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Incentive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7772295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Rhode Island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9778830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Washington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3757030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Dakota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2430268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California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9468615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Massachusetts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5638793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Oregon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19491051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South Carolina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57220290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56004348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4658319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Delaware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60318527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Hampshire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008809"/>
                  </a:ext>
                </a:extLst>
              </a:tr>
              <a:tr h="359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3885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39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come Royalty Free Vector Image ...">
            <a:extLst>
              <a:ext uri="{FF2B5EF4-FFF2-40B4-BE49-F238E27FC236}">
                <a16:creationId xmlns:a16="http://schemas.microsoft.com/office/drawing/2014/main" id="{24292772-BC52-EB7D-EDEA-6DBAD5E0A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10150"/>
            <a:ext cx="2370474" cy="18478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979F08F-6890-4E7D-8F3F-47657269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/>
          <a:p>
            <a:r>
              <a:rPr lang="en-US" i="0" dirty="0"/>
              <a:t>Average Median Income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6D485E-021A-621A-547C-C3B58A79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92" y="1162050"/>
            <a:ext cx="7456808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1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5FF8487-12CC-455B-BB28-092AAA3E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209550"/>
            <a:ext cx="5753100" cy="1029732"/>
          </a:xfrm>
        </p:spPr>
        <p:txBody>
          <a:bodyPr/>
          <a:lstStyle/>
          <a:p>
            <a:r>
              <a:rPr lang="en-US" dirty="0"/>
              <a:t>Highest SOLD EV’s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55039CB-2370-E618-1E25-924E1D6CF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6" y="972582"/>
            <a:ext cx="8026404" cy="51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9138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 lines design" id="{2407D200-3004-4ADD-9D29-6D4C9B951E75}" vid="{22312BCD-9B59-4CBE-B473-4FDC2F04D3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23B09108EE1D46888F9BE670D2E8EF" ma:contentTypeVersion="3" ma:contentTypeDescription="Create a new document." ma:contentTypeScope="" ma:versionID="743506f33a39ae5eaabb60d109c7b333">
  <xsd:schema xmlns:xsd="http://www.w3.org/2001/XMLSchema" xmlns:xs="http://www.w3.org/2001/XMLSchema" xmlns:p="http://schemas.microsoft.com/office/2006/metadata/properties" xmlns:ns3="6742a556-c707-4b12-9991-f34281e218ad" targetNamespace="http://schemas.microsoft.com/office/2006/metadata/properties" ma:root="true" ma:fieldsID="461e4b54b11f88421279a7bd7298bda5" ns3:_="">
    <xsd:import namespace="6742a556-c707-4b12-9991-f34281e218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42a556-c707-4b12-9991-f34281e218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97EDF9-9FCE-49FC-9171-C12222AB56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42a556-c707-4b12-9991-f34281e218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1F1737-EB5A-49A3-BFCA-A97A8DCDF4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263D7C-E9CB-4C77-8528-77A30083B7FC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742a556-c707-4b12-9991-f34281e218a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{012D8F57-4923-4BC2-A977-36711110D076}tf22797433_win32</Template>
  <TotalTime>3103</TotalTime>
  <Words>347</Words>
  <Application>Microsoft Office PowerPoint</Application>
  <PresentationFormat>Widescreen</PresentationFormat>
  <Paragraphs>118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Abadi Extra Light</vt:lpstr>
      <vt:lpstr>Amasis MT Pro Medium</vt:lpstr>
      <vt:lpstr>Arial</vt:lpstr>
      <vt:lpstr>Bahnschrift Condensed</vt:lpstr>
      <vt:lpstr>Calibri</vt:lpstr>
      <vt:lpstr>Söhne</vt:lpstr>
      <vt:lpstr>Times New Roman</vt:lpstr>
      <vt:lpstr>Univers Condensed Light</vt:lpstr>
      <vt:lpstr>Walbaum Display Light</vt:lpstr>
      <vt:lpstr>AngleLinesVTI</vt:lpstr>
      <vt:lpstr>Analysis of Electric Vehicle Trends Over the Last Decade</vt:lpstr>
      <vt:lpstr>Agenda </vt:lpstr>
      <vt:lpstr>Introduction</vt:lpstr>
      <vt:lpstr>Steps Followed</vt:lpstr>
      <vt:lpstr>The EV Trend</vt:lpstr>
      <vt:lpstr>Fuel Prices over the last decade</vt:lpstr>
      <vt:lpstr>State Incentives</vt:lpstr>
      <vt:lpstr>Average Median Income </vt:lpstr>
      <vt:lpstr>Highest SOLD EV’s</vt:lpstr>
      <vt:lpstr>Range and Price of EV’s</vt:lpstr>
      <vt:lpstr>Credit Eligibility Of EV</vt:lpstr>
      <vt:lpstr>MAp</vt:lpstr>
      <vt:lpstr>Storyboard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Electric Vehicle Trends Over the Last Decade</dc:title>
  <dc:creator>Kavana Anil</dc:creator>
  <cp:lastModifiedBy>Kavana Anil</cp:lastModifiedBy>
  <cp:revision>2</cp:revision>
  <dcterms:created xsi:type="dcterms:W3CDTF">2023-11-29T18:22:36Z</dcterms:created>
  <dcterms:modified xsi:type="dcterms:W3CDTF">2023-12-06T20:07:40Z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0x010100FA23B09108EE1D46888F9BE670D2E8EF</vt:lpwstr>
  </property>
  <property fmtid="{D5CDD505-2E9C-101B-9397-08002B2CF9AE}" pid="3" name="MediaServiceImageTags">
    <vt:lpwstr/>
  </property>
</Properties>
</file>